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4"/>
  </p:notesMasterIdLst>
  <p:sldIdLst>
    <p:sldId id="287" r:id="rId2"/>
    <p:sldId id="258" r:id="rId3"/>
    <p:sldId id="289" r:id="rId4"/>
    <p:sldId id="282" r:id="rId5"/>
    <p:sldId id="257" r:id="rId6"/>
    <p:sldId id="267" r:id="rId7"/>
    <p:sldId id="266" r:id="rId8"/>
    <p:sldId id="262" r:id="rId9"/>
    <p:sldId id="278" r:id="rId10"/>
    <p:sldId id="288" r:id="rId11"/>
    <p:sldId id="284" r:id="rId12"/>
    <p:sldId id="283" r:id="rId13"/>
    <p:sldId id="285" r:id="rId14"/>
    <p:sldId id="291" r:id="rId15"/>
    <p:sldId id="290" r:id="rId16"/>
    <p:sldId id="286" r:id="rId17"/>
    <p:sldId id="277" r:id="rId18"/>
    <p:sldId id="275" r:id="rId19"/>
    <p:sldId id="264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60" d="100"/>
          <a:sy n="60" d="100"/>
        </p:scale>
        <p:origin x="-139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F9582-0EEC-4A31-AAFD-2D41C4FE7C65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065A5-5BFA-4F90-84DC-B585981FBD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65A5-5BFA-4F90-84DC-B585981FBDC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65A5-5BFA-4F90-84DC-B585981FBDC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65A5-5BFA-4F90-84DC-B585981FBDC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65A5-5BFA-4F90-84DC-B585981FBDC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CCE0C1-5BF7-4283-9F9C-4E576D96E98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4DC623-8E91-456B-9AB8-F0DED4875D76}" type="datetimeFigureOut">
              <a:rPr lang="en-US" smtClean="0"/>
              <a:pPr/>
              <a:t>8/23/2013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C4029F-9687-4F3A-8CC3-B2E3C4312AE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gif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5.jpeg"/><Relationship Id="rId5" Type="http://schemas.openxmlformats.org/officeDocument/2006/relationships/image" Target="../media/image24.png"/><Relationship Id="rId10" Type="http://schemas.openxmlformats.org/officeDocument/2006/relationships/image" Target="../media/image36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2590800"/>
            <a:ext cx="6781800" cy="221599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62000" y="2828836"/>
            <a:ext cx="335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-7772400" y="685800"/>
            <a:ext cx="4343400" cy="2438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24200" y="304800"/>
            <a:ext cx="2895600" cy="10668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/>
              </a:rPr>
              <a:t>পরিচিতি</a:t>
            </a:r>
            <a:endParaRPr lang="en-US" sz="4800" dirty="0">
              <a:solidFill>
                <a:srgbClr val="002060"/>
              </a:solidFill>
              <a:latin typeface="NikoshBAN"/>
            </a:endParaRPr>
          </a:p>
        </p:txBody>
      </p:sp>
      <p:pic>
        <p:nvPicPr>
          <p:cNvPr id="13" name="Picture 2" descr="Helaluddin Chowdhur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133600"/>
            <a:ext cx="2209800" cy="2362200"/>
          </a:xfrm>
          <a:prstGeom prst="rect">
            <a:avLst/>
          </a:prstGeom>
          <a:noFill/>
        </p:spPr>
      </p:pic>
      <p:sp>
        <p:nvSpPr>
          <p:cNvPr id="14" name="Freeform 13"/>
          <p:cNvSpPr/>
          <p:nvPr/>
        </p:nvSpPr>
        <p:spPr>
          <a:xfrm>
            <a:off x="0" y="1600200"/>
            <a:ext cx="5181600" cy="4572000"/>
          </a:xfrm>
          <a:custGeom>
            <a:avLst/>
            <a:gdLst>
              <a:gd name="connsiteX0" fmla="*/ 15766 w 3578773"/>
              <a:gd name="connsiteY0" fmla="*/ 378372 h 5092262"/>
              <a:gd name="connsiteX1" fmla="*/ 1418897 w 3578773"/>
              <a:gd name="connsiteY1" fmla="*/ 0 h 5092262"/>
              <a:gd name="connsiteX2" fmla="*/ 3578773 w 3578773"/>
              <a:gd name="connsiteY2" fmla="*/ 567559 h 5092262"/>
              <a:gd name="connsiteX3" fmla="*/ 3578773 w 3578773"/>
              <a:gd name="connsiteY3" fmla="*/ 4114800 h 5092262"/>
              <a:gd name="connsiteX4" fmla="*/ 0 w 3578773"/>
              <a:gd name="connsiteY4" fmla="*/ 5092262 h 5092262"/>
              <a:gd name="connsiteX5" fmla="*/ 15766 w 3578773"/>
              <a:gd name="connsiteY5" fmla="*/ 378372 h 509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8773" h="5092262">
                <a:moveTo>
                  <a:pt x="15766" y="378372"/>
                </a:moveTo>
                <a:lnTo>
                  <a:pt x="1418897" y="0"/>
                </a:lnTo>
                <a:lnTo>
                  <a:pt x="3578773" y="567559"/>
                </a:lnTo>
                <a:lnTo>
                  <a:pt x="3578773" y="4114800"/>
                </a:lnTo>
                <a:lnTo>
                  <a:pt x="0" y="5092262"/>
                </a:lnTo>
                <a:cubicBezTo>
                  <a:pt x="5255" y="3515710"/>
                  <a:pt x="10511" y="1939159"/>
                  <a:pt x="15766" y="378372"/>
                </a:cubicBezTo>
                <a:close/>
              </a:path>
            </a:pathLst>
          </a:cu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মোঃ</a:t>
            </a:r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হেলাল</a:t>
            </a:r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উদ্দিন</a:t>
            </a:r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চৌধুরী</a:t>
            </a:r>
            <a:endParaRPr lang="en-US" sz="4000" dirty="0" smtClean="0">
              <a:solidFill>
                <a:schemeClr val="tx1"/>
              </a:solidFill>
              <a:latin typeface="NikoshBAN"/>
              <a:cs typeface="Cordia New" pitchFamily="34" charset="-34"/>
            </a:endParaRP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সহকারী প্রধান শিক্ষক </a:t>
            </a: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নিউ মডেল বহুমুখী উচ্চ বিদ্যালয় </a:t>
            </a: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শুক্রাবাদ ঢাকা-১</a:t>
            </a:r>
            <a:r>
              <a:rPr lang="bn-BD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২০৭</a:t>
            </a:r>
            <a:r>
              <a:rPr lang="en-US" sz="4000" dirty="0" smtClean="0">
                <a:solidFill>
                  <a:schemeClr val="tx1"/>
                </a:solidFill>
                <a:latin typeface="NikoshBAN"/>
                <a:cs typeface="Cordia New" pitchFamily="34" charset="-34"/>
              </a:rPr>
              <a:t>        </a:t>
            </a:r>
          </a:p>
          <a:p>
            <a:pPr algn="ctr"/>
            <a:endParaRPr lang="en-US" sz="4800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custDataLst>
      <p:tags r:id="rId1"/>
    </p:custDataLst>
  </p:cSld>
  <p:clrMapOvr>
    <a:masterClrMapping/>
  </p:clrMapOvr>
  <p:transition advTm="4353">
    <p:pull dir="d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ts2.mm.bing.net/th?id=H.4708406196504813&amp;pid=15.1&amp;H=120&amp;W=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0"/>
            <a:ext cx="2514600" cy="2286000"/>
          </a:xfrm>
          <a:prstGeom prst="rect">
            <a:avLst/>
          </a:prstGeom>
          <a:noFill/>
        </p:spPr>
      </p:pic>
      <p:pic>
        <p:nvPicPr>
          <p:cNvPr id="3" name="Picture 2" descr="http://upload.wikimedia.org/wikipedia/commons/b/bd/VM_5356_G209_north_of_Muyu_-_bean_t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810000"/>
            <a:ext cx="2514600" cy="2286000"/>
          </a:xfrm>
          <a:prstGeom prst="rect">
            <a:avLst/>
          </a:prstGeom>
          <a:noFill/>
        </p:spPr>
      </p:pic>
      <p:pic>
        <p:nvPicPr>
          <p:cNvPr id="4" name="Picture 2" descr="Dormant daphnia eg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3810000"/>
            <a:ext cx="2514600" cy="2286000"/>
          </a:xfrm>
          <a:prstGeom prst="rect">
            <a:avLst/>
          </a:prstGeom>
          <a:noFill/>
        </p:spPr>
      </p:pic>
      <p:pic>
        <p:nvPicPr>
          <p:cNvPr id="8" name="Picture 7" descr="http://ts3.mm.bing.net/th?id=H.4969248146525646&amp;pid=15.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371600"/>
            <a:ext cx="2514600" cy="2287084"/>
          </a:xfrm>
          <a:prstGeom prst="rect">
            <a:avLst/>
          </a:prstGeom>
          <a:noFill/>
        </p:spPr>
      </p:pic>
      <p:pic>
        <p:nvPicPr>
          <p:cNvPr id="11" name="Picture 10" descr="http://ts2.explicit.bing.net/th?id=H.4703342447428469&amp;pid=15.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1371600"/>
            <a:ext cx="2438400" cy="2286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371600" y="228600"/>
            <a:ext cx="6248400" cy="923330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ছবিগুলো লক্ষ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্য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কর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172200"/>
            <a:ext cx="9144000" cy="523220"/>
          </a:xfrm>
          <a:prstGeom prst="rect">
            <a:avLst/>
          </a:prstGeom>
          <a:blipFill>
            <a:blip r:embed="rId8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/>
              </a:rPr>
              <a:t>এদের দেহ কি দিয়ে গঠিত?</a:t>
            </a:r>
            <a:endParaRPr lang="en-US" sz="2800" b="1" dirty="0">
              <a:latin typeface="NikoshB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400" y="1295400"/>
            <a:ext cx="2362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Spiral_Patter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45720"/>
            <a:ext cx="868680" cy="8686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514600" y="0"/>
            <a:ext cx="4028667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নিচের ছবিগুলো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কিসের?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506" name="Picture 2" descr="http://tolweb.org/tree/ToLimages/matchdiagra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143000"/>
            <a:ext cx="2286000" cy="2286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13" name="Picture 12" descr="Chloroplasts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1" y="3810000"/>
            <a:ext cx="2285999" cy="228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21508" name="Picture 4" descr="http://media4.picsearch.com/is?ZAQdMr1vqAYUXlR-_gnBa1CJNDAiosdyooOUle_ZTU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3810000"/>
            <a:ext cx="2286000" cy="2286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4" name="TextBox 13"/>
          <p:cNvSpPr txBox="1"/>
          <p:nvPr/>
        </p:nvSpPr>
        <p:spPr>
          <a:xfrm>
            <a:off x="-7086600" y="685800"/>
            <a:ext cx="184731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8800" y="1066800"/>
            <a:ext cx="2286000" cy="228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10668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961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71600" y="304800"/>
            <a:ext cx="3124200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1600" y="228600"/>
            <a:ext cx="2437912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/>
                <a:cs typeface="NikoshBAN" pitchFamily="2" charset="0"/>
              </a:rPr>
              <a:t>জী</a:t>
            </a:r>
            <a:r>
              <a:rPr lang="en-US" sz="5400" dirty="0" smtClean="0">
                <a:latin typeface="NikoshBAN"/>
                <a:cs typeface="NikoshBAN" pitchFamily="2" charset="0"/>
              </a:rPr>
              <a:t>বকে</a:t>
            </a:r>
            <a:r>
              <a:rPr lang="bn-BD" sz="5400" dirty="0" smtClean="0">
                <a:latin typeface="NikoshBAN"/>
                <a:cs typeface="NikoshBAN" pitchFamily="2" charset="0"/>
              </a:rPr>
              <a:t>াষ</a:t>
            </a:r>
            <a:r>
              <a:rPr lang="en-US" sz="5400" dirty="0" smtClean="0">
                <a:latin typeface="NikoshBAN"/>
                <a:cs typeface="NikoshBAN" pitchFamily="2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447800"/>
            <a:ext cx="3733800" cy="4800600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447800"/>
            <a:ext cx="373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advTm="5726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457200"/>
            <a:ext cx="42672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4495800"/>
            <a:ext cx="8001000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কোষের 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 অঙ্গানু সম্পরকে জান্তে পারবে।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905000"/>
            <a:ext cx="8077200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কোষ কী তা বলতে পারবে।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5562600"/>
            <a:ext cx="8229600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উভয় কোষের প্রভেদ  বলতে পারবে।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68580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en-US" sz="4000" i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200400"/>
            <a:ext cx="8610600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প্রাণি  ও উদ্ভিদ কোষের অবস্থান বর্ণনা করতে পারবে। </a:t>
            </a:r>
            <a:endParaRPr lang="en-US" sz="8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7" grpId="0" animBg="1"/>
      <p:bldP spid="10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" name="Straight Connector 137"/>
          <p:cNvCxnSpPr/>
          <p:nvPr/>
        </p:nvCxnSpPr>
        <p:spPr>
          <a:xfrm>
            <a:off x="0" y="6477000"/>
            <a:ext cx="91440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0" y="3581400"/>
            <a:ext cx="9144000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600200" y="115669"/>
            <a:ext cx="5943600" cy="64633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36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এখানের প্রতিটি চিত্র কোষের এক একটি অঙ্গানু</a:t>
            </a:r>
            <a:endParaRPr lang="en-US" sz="3600" dirty="0" smtClean="0">
              <a:solidFill>
                <a:srgbClr val="FFFF00"/>
              </a:solidFill>
              <a:latin typeface="AdarshaLipiExp" pitchFamily="2" charset="0"/>
              <a:cs typeface="NikoshBAN" pitchFamily="2" charset="0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3733800"/>
            <a:ext cx="227076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38"/>
          <p:cNvSpPr/>
          <p:nvPr/>
        </p:nvSpPr>
        <p:spPr>
          <a:xfrm>
            <a:off x="990600" y="2743200"/>
            <a:ext cx="14478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চিত্র-ক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248400" y="2819400"/>
            <a:ext cx="15240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চিত্র-গ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914400"/>
            <a:ext cx="2194560" cy="1828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18" name="Rectangle 17"/>
          <p:cNvSpPr/>
          <p:nvPr/>
        </p:nvSpPr>
        <p:spPr>
          <a:xfrm>
            <a:off x="3810000" y="2819400"/>
            <a:ext cx="16002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চিত্র-খ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2000" y="5562600"/>
            <a:ext cx="16764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চিত্র-ঘ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05200" y="5638800"/>
            <a:ext cx="15240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চিত্র-ঙ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81800" y="5715000"/>
            <a:ext cx="15240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FFFF00"/>
                </a:solidFill>
                <a:latin typeface="SutonnyEMJ" pitchFamily="2" charset="0"/>
                <a:cs typeface="NikoshBAN" pitchFamily="2" charset="0"/>
              </a:rPr>
              <a:t>চিত্র-চ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22530" name="Picture 2" descr="http://upload.wikimedia.org/wikipedia/commons/3/3d/10_small_subunit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3733801"/>
            <a:ext cx="2286000" cy="1828799"/>
          </a:xfrm>
          <a:prstGeom prst="rect">
            <a:avLst/>
          </a:prstGeom>
          <a:noFill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36576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24600" y="838200"/>
            <a:ext cx="219456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" y="810768"/>
            <a:ext cx="2194560" cy="185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748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1" animBg="1"/>
      <p:bldP spid="39" grpId="0" animBg="1"/>
      <p:bldP spid="40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Frame 26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7"/>
            </a:avLst>
          </a:prstGeom>
          <a:gradFill flip="none" rotWithShape="1">
            <a:gsLst>
              <a:gs pos="0">
                <a:schemeClr val="bg2">
                  <a:lumMod val="50000"/>
                  <a:tint val="66000"/>
                  <a:satMod val="160000"/>
                </a:schemeClr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bg2">
                  <a:lumMod val="5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706070"/>
            <a:ext cx="8686800" cy="92333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SutonnyEMJ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SutonnyEMJ" pitchFamily="2" charset="0"/>
                <a:cs typeface="NikoshBAN" pitchFamily="2" charset="0"/>
              </a:rPr>
              <a:t>চিত্র-</a:t>
            </a:r>
            <a:r>
              <a:rPr lang="en-US" sz="4000" dirty="0" smtClean="0">
                <a:latin typeface="SutonnyEMJ" pitchFamily="2" charset="0"/>
                <a:cs typeface="NikoshBAN" pitchFamily="2" charset="0"/>
              </a:rPr>
              <a:t> নিউক্লিয়াস ও এর বিভিন্ন অংশ।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228600"/>
            <a:ext cx="7705724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76600" y="685800"/>
            <a:ext cx="25146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NikoshBAN"/>
              </a:rPr>
              <a:t>নিউক্লিয়াররেটিকুলাম</a:t>
            </a:r>
            <a:endParaRPr lang="en-US" sz="3200" dirty="0">
              <a:solidFill>
                <a:schemeClr val="bg1"/>
              </a:solidFill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1524000"/>
            <a:ext cx="19812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ন</a:t>
            </a:r>
            <a:r>
              <a:rPr lang="en-US" sz="2800" dirty="0" smtClean="0">
                <a:solidFill>
                  <a:schemeClr val="bg1"/>
                </a:solidFill>
                <a:latin typeface="NikoshBAN"/>
              </a:rPr>
              <a:t>নিউক্লিয়ার রন্ধ্র</a:t>
            </a:r>
            <a:endParaRPr lang="en-US" sz="2800" dirty="0">
              <a:latin typeface="NikoshB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4343400"/>
            <a:ext cx="20574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koshBAN"/>
              </a:rPr>
              <a:t>নিউক্লিওপ্লাজম</a:t>
            </a:r>
            <a:endParaRPr lang="en-US" sz="3600" dirty="0">
              <a:solidFill>
                <a:schemeClr val="bg1"/>
              </a:solidFill>
              <a:latin typeface="NikoshB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4038600"/>
            <a:ext cx="16764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ন</a:t>
            </a:r>
            <a:r>
              <a:rPr lang="en-US" sz="2800" dirty="0" smtClean="0">
                <a:solidFill>
                  <a:schemeClr val="bg1"/>
                </a:solidFill>
                <a:latin typeface="NikoshBAN"/>
              </a:rPr>
              <a:t>নিউক্লিওলাস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1371600"/>
            <a:ext cx="1676400" cy="16312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/>
              </a:rPr>
              <a:t>নিউক্লিয়ার</a:t>
            </a:r>
            <a:r>
              <a:rPr lang="en-US" sz="2800" dirty="0" smtClean="0">
                <a:solidFill>
                  <a:schemeClr val="bg1"/>
                </a:solidFill>
                <a:latin typeface="NikoshBAN"/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/>
              </a:rPr>
              <a:t>আবরণী</a:t>
            </a:r>
          </a:p>
          <a:p>
            <a:endParaRPr lang="en-US" sz="2800" dirty="0">
              <a:solidFill>
                <a:schemeClr val="bg1"/>
              </a:solidFill>
              <a:latin typeface="NikoshBAN"/>
            </a:endParaRPr>
          </a:p>
        </p:txBody>
      </p:sp>
    </p:spTree>
  </p:cSld>
  <p:clrMapOvr>
    <a:masterClrMapping/>
  </p:clrMapOvr>
  <p:transition spd="med" advTm="2730">
    <p:wipe dir="r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8610600" cy="4876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5486400"/>
            <a:ext cx="8229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5486400"/>
            <a:ext cx="9144000" cy="13716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050" dirty="0" smtClean="0">
                <a:solidFill>
                  <a:schemeClr val="tx1"/>
                </a:solidFill>
                <a:latin typeface="NikoshBAN"/>
                <a:cs typeface="NikoshBAN" pitchFamily="2" charset="0"/>
              </a:rPr>
              <a:t>খ</a:t>
            </a:r>
            <a:r>
              <a:rPr lang="bn-BD" sz="4800" dirty="0" smtClean="0">
                <a:solidFill>
                  <a:schemeClr val="tx1"/>
                </a:solidFill>
                <a:latin typeface="NikoshBAN"/>
                <a:cs typeface="NikoshBAN" pitchFamily="2" charset="0"/>
              </a:rPr>
              <a:t>চিত্র-</a:t>
            </a:r>
            <a:r>
              <a:rPr lang="en-US" sz="4800" dirty="0" smtClean="0">
                <a:solidFill>
                  <a:schemeClr val="tx1"/>
                </a:solidFill>
                <a:latin typeface="SutonnyEMJ" pitchFamily="2" charset="0"/>
                <a:cs typeface="NikoshBAN" pitchFamily="2" charset="0"/>
              </a:rPr>
              <a:t>খ </a:t>
            </a:r>
            <a:r>
              <a:rPr lang="en-US" sz="4800" dirty="0" smtClean="0">
                <a:solidFill>
                  <a:schemeClr val="tx1"/>
                </a:solidFill>
                <a:latin typeface="NikoshBAN"/>
                <a:cs typeface="NikoshBAN" pitchFamily="2" charset="0"/>
              </a:rPr>
              <a:t>গলজি বস্তু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2745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765810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3105090"/>
            <a:ext cx="16764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বহিঃআবরণ</a:t>
            </a:r>
            <a:endParaRPr lang="en-US" sz="2000" b="1" dirty="0">
              <a:latin typeface="NikoshB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590800"/>
            <a:ext cx="18288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অন্তঃআবরন</a:t>
            </a:r>
            <a:endParaRPr lang="en-US" sz="2000" b="1" dirty="0">
              <a:latin typeface="NikoshB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2343090"/>
            <a:ext cx="19812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এটিপি সংশ্লেষন</a:t>
            </a:r>
            <a:endParaRPr lang="en-US" sz="2000" b="1" dirty="0"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1676400"/>
            <a:ext cx="990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মেট্রিক্স</a:t>
            </a:r>
            <a:endParaRPr lang="en-US" sz="2000" b="1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1905000"/>
            <a:ext cx="8382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ক্রিস্টি</a:t>
            </a:r>
            <a:endParaRPr lang="en-US" sz="2000" b="1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027003"/>
            <a:ext cx="91440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SutonnyEMJ" pitchFamily="2" charset="0"/>
                <a:cs typeface="NikoshBAN" pitchFamily="2" charset="0"/>
              </a:rPr>
              <a:t>চিত্র-</a:t>
            </a:r>
            <a:r>
              <a:rPr lang="en-US" sz="4000" dirty="0" smtClean="0">
                <a:latin typeface="SutonnyEMJ" pitchFamily="2" charset="0"/>
                <a:cs typeface="NikoshBAN" pitchFamily="2" charset="0"/>
              </a:rPr>
              <a:t>গ</a:t>
            </a:r>
            <a:r>
              <a:rPr lang="bn-BD" sz="4000" dirty="0" smtClean="0">
                <a:latin typeface="SutonnyEMJ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/>
                <a:cs typeface="NikoshBAN" pitchFamily="2" charset="0"/>
              </a:rPr>
              <a:t>মাইটোকড্রিয়ার বিভিন্ন অংশ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5943600"/>
            <a:ext cx="8686800" cy="64633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koshBAN"/>
                <a:cs typeface="NikoshBAN" pitchFamily="2" charset="0"/>
              </a:rPr>
              <a:t>চিত্র-</a:t>
            </a:r>
            <a:r>
              <a:rPr lang="bn-BD" sz="3600" b="1" dirty="0" smtClean="0">
                <a:latin typeface="NikoshBAN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/>
                <a:cs typeface="NikoshBAN" pitchFamily="2" charset="0"/>
              </a:rPr>
              <a:t>ঘ ক্লোরোপ্লাস্ট ও এর বিভিন্ন অংশ।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381000"/>
            <a:ext cx="1371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স্টাচ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b="1" dirty="0" smtClean="0">
                <a:latin typeface="NikoshBAN"/>
              </a:rPr>
              <a:t>গ্রেনস্</a:t>
            </a:r>
            <a:r>
              <a:rPr lang="en-US" dirty="0" smtClean="0">
                <a:latin typeface="SutonnyEMJ"/>
              </a:rPr>
              <a:t>©</a:t>
            </a:r>
            <a:endParaRPr lang="en-US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1219200"/>
            <a:ext cx="24384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/>
              </a:rPr>
              <a:t>জেনেটিক</a:t>
            </a:r>
            <a:r>
              <a:rPr lang="en-US" sz="2000" dirty="0" smtClean="0">
                <a:latin typeface="NikoshBAN"/>
              </a:rPr>
              <a:t> </a:t>
            </a:r>
            <a:r>
              <a:rPr lang="en-US" sz="2000" b="1" dirty="0" smtClean="0">
                <a:latin typeface="NikoshBAN"/>
              </a:rPr>
              <a:t>মেটেরিয়েল</a:t>
            </a:r>
            <a:endParaRPr lang="en-US" sz="2000" b="1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0" y="1905000"/>
            <a:ext cx="8382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গ্রানাম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0" y="2590800"/>
            <a:ext cx="990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স্টোমা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3429000"/>
            <a:ext cx="22860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/>
              </a:rPr>
              <a:t>থাইকোয়েডলা</a:t>
            </a:r>
            <a:endParaRPr lang="en-US" sz="2000" b="1" dirty="0">
              <a:latin typeface="NikoshB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685800"/>
            <a:ext cx="3276600" cy="36933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দ্বিস্তর</a:t>
            </a:r>
            <a:r>
              <a:rPr lang="en-US" dirty="0" smtClean="0">
                <a:latin typeface="NikoshBAN"/>
              </a:rPr>
              <a:t> </a:t>
            </a:r>
            <a:r>
              <a:rPr lang="en-US" b="1" dirty="0" smtClean="0">
                <a:latin typeface="NikoshBAN"/>
              </a:rPr>
              <a:t>বিশিষ্ট্য</a:t>
            </a:r>
            <a:r>
              <a:rPr lang="en-US" dirty="0" smtClean="0">
                <a:latin typeface="NikoshBAN"/>
              </a:rPr>
              <a:t> </a:t>
            </a:r>
            <a:r>
              <a:rPr lang="en-US" b="1" dirty="0" smtClean="0">
                <a:latin typeface="NikoshBAN"/>
              </a:rPr>
              <a:t>আবরণী</a:t>
            </a:r>
            <a:endParaRPr lang="en-US" b="1" dirty="0">
              <a:latin typeface="NikoshB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1219200"/>
            <a:ext cx="22098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/>
              </a:rPr>
              <a:t>বহিঃআবরণ</a:t>
            </a:r>
            <a:endParaRPr lang="en-US" sz="2000" b="1" dirty="0">
              <a:latin typeface="NikoshB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1752600"/>
            <a:ext cx="18288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অন্তঃআবরণ</a:t>
            </a:r>
            <a:endParaRPr lang="en-US" sz="2000" b="1" dirty="0">
              <a:latin typeface="NikoshB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62200" y="0"/>
            <a:ext cx="403860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/>
              </a:rPr>
              <a:t>ক্লোরোপ্লাস্ট</a:t>
            </a:r>
            <a:endParaRPr lang="en-US" sz="4000" dirty="0">
              <a:latin typeface="NikoshB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2286000"/>
            <a:ext cx="16764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রাইবোসোম</a:t>
            </a:r>
            <a:endParaRPr lang="en-US" sz="2000" b="1" dirty="0">
              <a:latin typeface="NikoshB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5600" y="4876800"/>
            <a:ext cx="2133600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/>
              </a:rPr>
              <a:t>স্টোমাল্যামেলী</a:t>
            </a:r>
            <a:endParaRPr lang="en-US" sz="2400" b="1" dirty="0">
              <a:latin typeface="NikoshB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" y="4572000"/>
            <a:ext cx="2133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থাইলাকোয়েড</a:t>
            </a:r>
            <a:endParaRPr lang="en-US" sz="2000" b="1" dirty="0">
              <a:latin typeface="NikoshB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609600"/>
            <a:ext cx="4191000" cy="396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Straight Arrow Connector 20"/>
          <p:cNvCxnSpPr/>
          <p:nvPr/>
        </p:nvCxnSpPr>
        <p:spPr>
          <a:xfrm flipH="1">
            <a:off x="2438400" y="990600"/>
            <a:ext cx="2057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438400" y="1295400"/>
            <a:ext cx="12192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1828800" y="1676400"/>
            <a:ext cx="167640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981200" y="2286000"/>
            <a:ext cx="1066800" cy="15463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2209800" y="4080301"/>
            <a:ext cx="914400" cy="72029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800600" y="4419600"/>
            <a:ext cx="160020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943600" y="3505200"/>
            <a:ext cx="8382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6324600" y="2438400"/>
            <a:ext cx="1371600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096000" y="1981200"/>
            <a:ext cx="1981200" cy="76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486400" y="685800"/>
            <a:ext cx="1371600" cy="152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715000" y="1219200"/>
            <a:ext cx="9144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043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7"/>
            </a:avLst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http://www.emc.maricopa.edu/faculty/farabee/biobk/chromosome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7924800" cy="457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SutonnyEMJ" pitchFamily="2" charset="0"/>
                <a:cs typeface="NikoshBAN" pitchFamily="2" charset="0"/>
              </a:rPr>
              <a:t>চিত্র-</a:t>
            </a:r>
            <a:r>
              <a:rPr lang="en-US" sz="4800" dirty="0" smtClean="0">
                <a:latin typeface="SutonnyEMJ" pitchFamily="2" charset="0"/>
                <a:cs typeface="NikoshBAN" pitchFamily="2" charset="0"/>
              </a:rPr>
              <a:t>ঙ</a:t>
            </a:r>
            <a:r>
              <a:rPr lang="en-US" sz="4800" dirty="0" smtClean="0">
                <a:latin typeface="NikoshBAN"/>
                <a:cs typeface="NikoshBAN" pitchFamily="2" charset="0"/>
              </a:rPr>
              <a:t> ক্রোমোসোম ও এর বিভিন্ন অংশ।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4648200"/>
            <a:ext cx="27432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/>
              </a:rPr>
              <a:t>সেন্ট্রোমিয়ার</a:t>
            </a:r>
            <a:endParaRPr lang="en-US" sz="4000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838200"/>
            <a:ext cx="1981200" cy="64633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20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upload.wikimedia.org/wikipedia/commons/3/3d/10_small_subuni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686800" cy="4724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SutonnyEMJ" pitchFamily="2" charset="0"/>
                <a:cs typeface="NikoshBAN" pitchFamily="2" charset="0"/>
              </a:rPr>
              <a:t>চিত্র-</a:t>
            </a:r>
            <a:r>
              <a:rPr lang="en-US" sz="4800" dirty="0" smtClean="0">
                <a:latin typeface="SutonnyEMJ" pitchFamily="2" charset="0"/>
                <a:cs typeface="NikoshBAN" pitchFamily="2" charset="0"/>
              </a:rPr>
              <a:t> চ</a:t>
            </a:r>
            <a:r>
              <a:rPr lang="en-US" sz="4800" dirty="0" smtClean="0">
                <a:latin typeface="NikoshBAN"/>
                <a:cs typeface="NikoshBAN" pitchFamily="2" charset="0"/>
              </a:rPr>
              <a:t> রাইবোসোম।</a:t>
            </a:r>
            <a:endParaRPr lang="en-US" sz="4800" dirty="0">
              <a:latin typeface="NikoshBAN"/>
            </a:endParaRPr>
          </a:p>
        </p:txBody>
      </p:sp>
    </p:spTree>
  </p:cSld>
  <p:clrMapOvr>
    <a:masterClrMapping/>
  </p:clrMapOvr>
  <p:transition advTm="9064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8763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1066800"/>
            <a:ext cx="1981200" cy="5334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পিনোসাইটোসিসভেসিকেল</a:t>
            </a:r>
            <a:endParaRPr lang="en-US" sz="2000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1752600"/>
            <a:ext cx="9906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লাইসোসোম</a:t>
            </a:r>
            <a:endParaRPr lang="en-US" sz="2000" dirty="0">
              <a:latin typeface="NikoshB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2209800"/>
            <a:ext cx="1447800" cy="4572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গলজি ভেসিক্লেস</a:t>
            </a:r>
            <a:endParaRPr lang="en-US" sz="2000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3048000"/>
            <a:ext cx="1905000" cy="5334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অমসৃন</a:t>
            </a:r>
          </a:p>
          <a:p>
            <a:pPr algn="ctr"/>
            <a:r>
              <a:rPr lang="en-US" sz="2000" dirty="0" smtClean="0">
                <a:latin typeface="NikoshBAN"/>
              </a:rPr>
              <a:t>এন্ডোপ্লাজমিক রেটিকুলাম  </a:t>
            </a:r>
            <a:endParaRPr lang="en-US" sz="1100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657600"/>
            <a:ext cx="1981200" cy="8382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মসৃন</a:t>
            </a:r>
          </a:p>
          <a:p>
            <a:pPr algn="ctr"/>
            <a:r>
              <a:rPr lang="en-US" sz="2000" dirty="0" smtClean="0">
                <a:latin typeface="NikoshBAN"/>
              </a:rPr>
              <a:t>এন্ডোপ্লাজমিক রেটিকুলাম  </a:t>
            </a:r>
            <a:endParaRPr lang="en-US" sz="2000" dirty="0">
              <a:latin typeface="NikoshB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5791200"/>
            <a:ext cx="14478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কোষ আবরনী</a:t>
            </a:r>
            <a:endParaRPr lang="en-US" sz="2000" dirty="0">
              <a:latin typeface="NikoshB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15200" y="6172200"/>
            <a:ext cx="12192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রাইবোসোম</a:t>
            </a:r>
            <a:endParaRPr lang="en-US" sz="2000" dirty="0">
              <a:latin typeface="NikoshB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0" y="5695890"/>
            <a:ext cx="12192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15200" y="4343400"/>
            <a:ext cx="9144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সেন্ট্রিওল</a:t>
            </a:r>
            <a:endParaRPr lang="en-US" sz="2000" dirty="0">
              <a:latin typeface="NikoshB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15200" y="3657600"/>
            <a:ext cx="9144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নিউক্লিয়াস</a:t>
            </a:r>
            <a:endParaRPr lang="en-US" sz="2000" dirty="0">
              <a:latin typeface="NikoshB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15200" y="2895600"/>
            <a:ext cx="10668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নিউক্লিওলাস</a:t>
            </a:r>
            <a:endParaRPr lang="en-US" sz="2000" dirty="0">
              <a:latin typeface="NikoshB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15200" y="2209800"/>
            <a:ext cx="9906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গলজি বস্তু</a:t>
            </a:r>
            <a:endParaRPr lang="en-US" sz="2000" dirty="0">
              <a:latin typeface="NikoshB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39000" y="1447800"/>
            <a:ext cx="12954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মাইটোকন্ড্রিয়ন</a:t>
            </a:r>
            <a:endParaRPr lang="en-US" sz="2000" dirty="0">
              <a:latin typeface="NikoshBAN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77000" y="5334000"/>
            <a:ext cx="990600" cy="1524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743200" y="76200"/>
            <a:ext cx="2971800" cy="646331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/>
              </a:rPr>
              <a:t>প্রাণি কোষ</a:t>
            </a:r>
            <a:endParaRPr lang="en-US" sz="3600" dirty="0"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0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7391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1143000"/>
            <a:ext cx="11430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latin typeface="NikoshBAN"/>
              </a:rPr>
              <a:t>কোষ</a:t>
            </a:r>
            <a:r>
              <a:rPr lang="en-US" sz="2000" dirty="0" err="1" smtClean="0">
                <a:latin typeface="NikoshBAN"/>
              </a:rPr>
              <a:t>প্রাচীর</a:t>
            </a:r>
            <a:endParaRPr lang="en-US" sz="2000" dirty="0">
              <a:latin typeface="NikoshB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81200"/>
            <a:ext cx="12192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কোষ আবরনী</a:t>
            </a:r>
            <a:endParaRPr lang="en-US" sz="1100" dirty="0">
              <a:latin typeface="NikoshB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2590800"/>
            <a:ext cx="10668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কোষ</a:t>
            </a:r>
            <a:r>
              <a:rPr lang="en-US" sz="1400" dirty="0" smtClean="0">
                <a:latin typeface="NikoshBAN"/>
              </a:rPr>
              <a:t> </a:t>
            </a:r>
            <a:r>
              <a:rPr lang="en-US" sz="2000" dirty="0" smtClean="0">
                <a:latin typeface="NikoshBAN"/>
              </a:rPr>
              <a:t>গহ্বর</a:t>
            </a:r>
            <a:endParaRPr lang="en-US" sz="900" dirty="0">
              <a:latin typeface="NikoshB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3200400"/>
            <a:ext cx="10668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/>
              </a:rPr>
              <a:t>নিউক্লিয়াস</a:t>
            </a:r>
            <a:endParaRPr lang="en-US" sz="2000" dirty="0">
              <a:latin typeface="NikoshB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3733800"/>
            <a:ext cx="12192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4267200"/>
            <a:ext cx="1219200" cy="5334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নিউক্লিয়ার আবরনী</a:t>
            </a:r>
            <a:endParaRPr lang="en-US" sz="2000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3000" y="5105400"/>
            <a:ext cx="12192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ক্লোরোপ্লাস্ট</a:t>
            </a:r>
            <a:endParaRPr lang="en-US" sz="2000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6800" y="5943600"/>
            <a:ext cx="16764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মাইটোকন্ড্রিয়ন</a:t>
            </a:r>
            <a:endParaRPr lang="en-US" sz="2000" dirty="0">
              <a:latin typeface="NikoshB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5200" y="971490"/>
            <a:ext cx="10668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467600" y="1828800"/>
            <a:ext cx="9906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এমালোপ্লাস্ট</a:t>
            </a:r>
            <a:endParaRPr lang="en-US" sz="1100" dirty="0">
              <a:latin typeface="NikoshB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91400" y="2667000"/>
            <a:ext cx="914400" cy="38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সেট্রিসোম</a:t>
            </a:r>
            <a:endParaRPr lang="en-US" sz="1100" dirty="0">
              <a:latin typeface="NikoshB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91400" y="3124200"/>
            <a:ext cx="1752600" cy="5334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অমসৃন এন্ডোপ্লাজমিক রেটিকুলাম  </a:t>
            </a:r>
            <a:endParaRPr lang="en-US" sz="2000" dirty="0">
              <a:latin typeface="NikoshB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91400" y="3733800"/>
            <a:ext cx="1524000" cy="5334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মসৃন এন্ডোপ্লাজমিক রেটিকুলাম  </a:t>
            </a:r>
            <a:endParaRPr lang="en-US" sz="1100" dirty="0">
              <a:latin typeface="NikoshBA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91400" y="5105400"/>
            <a:ext cx="1066800" cy="2286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রাইবোসোম</a:t>
            </a:r>
            <a:endParaRPr lang="en-US" sz="2000" dirty="0">
              <a:latin typeface="NikoshBAN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34200" y="5791200"/>
            <a:ext cx="990600" cy="304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/>
              </a:rPr>
              <a:t>গলজি বস্তু</a:t>
            </a:r>
            <a:endParaRPr lang="en-US" sz="1100" dirty="0">
              <a:latin typeface="NikoshB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0"/>
            <a:ext cx="1828800" cy="64633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উদ্ভিদ কোষ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3733800" cy="3733800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524000" y="5029200"/>
            <a:ext cx="1319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SutonnyEMJ" pitchFamily="2" charset="0"/>
                <a:cs typeface="NikoshBAN" pitchFamily="2" charset="0"/>
              </a:rPr>
              <a:t>wPÎ -K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1200" y="5114329"/>
            <a:ext cx="1277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SutonnyEMJ" pitchFamily="2" charset="0"/>
                <a:cs typeface="NikoshBAN" pitchFamily="2" charset="0"/>
              </a:rPr>
              <a:t>wPÎ -L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5657671"/>
            <a:ext cx="4724400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FFFF00"/>
                </a:solidFill>
                <a:latin typeface="NikoshBAN"/>
                <a:cs typeface="NikoshBAN" pitchFamily="2" charset="0"/>
              </a:rPr>
              <a:t>এখানে কোনটি প্রাণি কোষ ?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04800"/>
            <a:ext cx="3733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advTm="5726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8915400" cy="101566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219200"/>
            <a:ext cx="2514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295400" y="3505200"/>
            <a:ext cx="1319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SutonnyEMJ" pitchFamily="2" charset="0"/>
                <a:cs typeface="NikoshBAN" pitchFamily="2" charset="0"/>
              </a:rPr>
              <a:t>wPÎ -K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3505200"/>
            <a:ext cx="12779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SutonnyEMJ" pitchFamily="2" charset="0"/>
                <a:cs typeface="NikoshBAN" pitchFamily="2" charset="0"/>
              </a:rPr>
              <a:t>wPÎ -L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0" y="3505200"/>
            <a:ext cx="1276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SutonnyEMJ" pitchFamily="2" charset="0"/>
                <a:cs typeface="NikoshBAN" pitchFamily="2" charset="0"/>
              </a:rPr>
              <a:t>wPÎ -M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114800"/>
            <a:ext cx="8534400" cy="46166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en-US" sz="2400" dirty="0" smtClean="0">
              <a:solidFill>
                <a:srgbClr val="FFFF00"/>
              </a:solidFill>
              <a:latin typeface="AdarshaLipiExp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4800600"/>
            <a:ext cx="8534400" cy="707886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NikoshBAN"/>
                <a:cs typeface="NikoshBAN" pitchFamily="2" charset="0"/>
              </a:rPr>
              <a:t>১</a:t>
            </a:r>
            <a:r>
              <a:rPr lang="en-US" sz="4000" dirty="0" smtClean="0">
                <a:latin typeface="NikoshBAN"/>
                <a:cs typeface="NikoshBAN" pitchFamily="2" charset="0"/>
              </a:rPr>
              <a:t>। </a:t>
            </a:r>
            <a:r>
              <a:rPr lang="en-US" sz="2800" dirty="0" smtClean="0">
                <a:latin typeface="NikoshBAN"/>
                <a:cs typeface="NikoshBAN" pitchFamily="2" charset="0"/>
              </a:rPr>
              <a:t>উপরের ক অঙ্গটির নামকী? </a:t>
            </a:r>
            <a:r>
              <a:rPr lang="en-US" sz="2800" dirty="0" err="1" smtClean="0">
                <a:latin typeface="NikoshBAN"/>
                <a:cs typeface="NikoshBAN" pitchFamily="2" charset="0"/>
              </a:rPr>
              <a:t>একে</a:t>
            </a:r>
            <a:r>
              <a:rPr lang="bn-BD" sz="2800" dirty="0" smtClean="0">
                <a:latin typeface="NikoshBAN"/>
                <a:cs typeface="NikoshBAN" pitchFamily="2" charset="0"/>
              </a:rPr>
              <a:t> </a:t>
            </a:r>
            <a:r>
              <a:rPr lang="en-US" sz="2800" dirty="0" smtClean="0">
                <a:latin typeface="NikoshBAN"/>
                <a:cs typeface="NikoshBAN" pitchFamily="2" charset="0"/>
              </a:rPr>
              <a:t>বংশ গতির</a:t>
            </a:r>
            <a:r>
              <a:rPr lang="bn-BD" sz="2800" dirty="0" smtClean="0">
                <a:latin typeface="NikoshBAN"/>
                <a:cs typeface="NikoshBAN" pitchFamily="2" charset="0"/>
              </a:rPr>
              <a:t> ধারক </a:t>
            </a:r>
            <a:r>
              <a:rPr lang="en-US" sz="2800" dirty="0" smtClean="0">
                <a:latin typeface="NikoshBAN"/>
                <a:cs typeface="NikoshBAN" pitchFamily="2" charset="0"/>
              </a:rPr>
              <a:t> বলা হয়</a:t>
            </a:r>
            <a:r>
              <a:rPr lang="bn-BD" sz="2800" dirty="0" smtClean="0">
                <a:latin typeface="NikoshBAN"/>
                <a:cs typeface="NikoshBAN" pitchFamily="2" charset="0"/>
              </a:rPr>
              <a:t> </a:t>
            </a:r>
            <a:r>
              <a:rPr lang="en-US" sz="2800" dirty="0" smtClean="0">
                <a:latin typeface="NikoshBAN"/>
                <a:cs typeface="NikoshBAN" pitchFamily="2" charset="0"/>
              </a:rPr>
              <a:t>কেন </a:t>
            </a:r>
            <a:r>
              <a:rPr lang="en-US" sz="2000" dirty="0" smtClean="0">
                <a:latin typeface="NikoshBAN"/>
                <a:cs typeface="NikoshBAN" pitchFamily="2" charset="0"/>
              </a:rPr>
              <a:t>?</a:t>
            </a:r>
            <a:r>
              <a:rPr lang="bn-BD" sz="2800" dirty="0" smtClean="0">
                <a:latin typeface="NikoshBAN"/>
                <a:cs typeface="NikoshBAN" pitchFamily="2" charset="0"/>
              </a:rPr>
              <a:t> </a:t>
            </a:r>
            <a:endParaRPr lang="bn-BD" sz="3200" dirty="0" smtClean="0">
              <a:latin typeface="NikoshBAN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1" y="1295401"/>
            <a:ext cx="2590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143000"/>
            <a:ext cx="2514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0" y="1143000"/>
            <a:ext cx="2362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381000" y="5791200"/>
            <a:ext cx="8534400" cy="523220"/>
          </a:xfrm>
          <a:prstGeom prst="rect">
            <a:avLst/>
          </a:prstGeom>
          <a:blipFill>
            <a:blip r:embed="rId10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2800" dirty="0" smtClean="0">
                <a:latin typeface="NikoshBAN"/>
                <a:cs typeface="NikoshBAN" pitchFamily="2" charset="0"/>
              </a:rPr>
              <a:t>২। চিত্রে -গ অঙ্গানুটিকে পাওয়ার হাউস বলা হয় কেন</a:t>
            </a:r>
            <a:r>
              <a:rPr lang="en-US" sz="2800" dirty="0" smtClean="0">
                <a:latin typeface="NikoshBAN"/>
                <a:cs typeface="NikoshBAN" pitchFamily="2" charset="0"/>
              </a:rPr>
              <a:t> </a:t>
            </a:r>
            <a:r>
              <a:rPr lang="bn-BD" sz="2800" dirty="0" smtClean="0">
                <a:latin typeface="NikoshBAN"/>
                <a:cs typeface="NikoshBAN" pitchFamily="2" charset="0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  <p:transition advTm="26302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9" grpId="0"/>
      <p:bldP spid="10" grpId="0"/>
      <p:bldP spid="12" grpId="0" animBg="1"/>
      <p:bldP spid="13" grpId="1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8305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flipH="1">
            <a:off x="381000" y="5410200"/>
            <a:ext cx="8305800" cy="58477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NikoshBAN"/>
              </a:rPr>
              <a:t>চিত্রে</a:t>
            </a:r>
            <a:r>
              <a:rPr lang="bn-BD" sz="3200" dirty="0" smtClean="0">
                <a:solidFill>
                  <a:schemeClr val="bg1"/>
                </a:solidFill>
                <a:latin typeface="NikoshBAN"/>
              </a:rPr>
              <a:t>র </a:t>
            </a:r>
            <a:r>
              <a:rPr lang="en-US" sz="3200" dirty="0" smtClean="0">
                <a:solidFill>
                  <a:schemeClr val="bg1"/>
                </a:solidFill>
                <a:latin typeface="NikoshBAN"/>
              </a:rPr>
              <a:t>অংঙ্গটি কোন কোষে পাওয়া</a:t>
            </a:r>
            <a:r>
              <a:rPr lang="bn-BD" sz="3200" dirty="0" smtClean="0">
                <a:solidFill>
                  <a:schemeClr val="bg1"/>
                </a:solidFill>
                <a:latin typeface="NikoshBAN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NikoshBAN"/>
              </a:rPr>
              <a:t>যায</a:t>
            </a:r>
            <a:r>
              <a:rPr lang="en-US" sz="3200" dirty="0" smtClean="0">
                <a:solidFill>
                  <a:srgbClr val="002060"/>
                </a:solidFill>
                <a:latin typeface="NikoshBAN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 advTm="7253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00400" y="127337"/>
            <a:ext cx="3001143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371600"/>
            <a:ext cx="9144000" cy="9906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একটি উদ্ভিদ কোষ অংকন করে বিভিন্ন অংশ দেখাও।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 advTm="163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76600" y="381000"/>
            <a:ext cx="1978427" cy="92333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spc="3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3124200"/>
            <a:ext cx="8686800" cy="11430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মাইটোকন্ড্রিয়াকে কোষের পাওয়ার হাউস বলা হয় কেন?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4572000"/>
            <a:ext cx="8686800" cy="10668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উদ্ভিদ ও প্রাণি </a:t>
            </a:r>
            <a:r>
              <a:rPr lang="bn-BD" sz="3600" spc="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600" spc="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ের মধ্যে পারথক্য্ দেখাও।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1828800"/>
            <a:ext cx="8534400" cy="9144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spc="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 কাকে বলে?</a:t>
            </a:r>
            <a:endParaRPr lang="en-US" sz="3600" dirty="0">
              <a:solidFill>
                <a:schemeClr val="bg1"/>
              </a:solidFill>
              <a:latin typeface="NikoshBAN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 advTm="41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  <p:bldP spid="6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14600" y="304800"/>
            <a:ext cx="399764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905000"/>
            <a:ext cx="7315200" cy="12192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chemeClr val="bg1"/>
                </a:solidFill>
                <a:latin typeface="NikoshBAN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NikoshBAN"/>
              </a:rPr>
              <a:t>উদ্ভিদ ও প্রাণি কোষের চিহ্ণিত চিত্র আঁক।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 advTm="255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609600" y="1600200"/>
            <a:ext cx="8534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604" name="Straight Connector 7"/>
          <p:cNvCxnSpPr>
            <a:cxnSpLocks noChangeShapeType="1"/>
          </p:cNvCxnSpPr>
          <p:nvPr/>
        </p:nvCxnSpPr>
        <p:spPr bwMode="auto">
          <a:xfrm>
            <a:off x="609600" y="838200"/>
            <a:ext cx="8534400" cy="0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Straight Connector 6"/>
          <p:cNvCxnSpPr/>
          <p:nvPr/>
        </p:nvCxnSpPr>
        <p:spPr bwMode="auto">
          <a:xfrm>
            <a:off x="609600" y="1219200"/>
            <a:ext cx="8534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4991100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rot="5400000">
            <a:off x="5219700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>
            <a:off x="5448300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0" y="27432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7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 advTm="56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.7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2961</TotalTime>
  <Words>312</Words>
  <Application>Microsoft Office PowerPoint</Application>
  <PresentationFormat>On-screen Show (4:3)</PresentationFormat>
  <Paragraphs>110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530</cp:revision>
  <dcterms:created xsi:type="dcterms:W3CDTF">2013-01-12T16:17:35Z</dcterms:created>
  <dcterms:modified xsi:type="dcterms:W3CDTF">2013-08-23T01:35:23Z</dcterms:modified>
</cp:coreProperties>
</file>